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84" r:id="rId2"/>
    <p:sldId id="282" r:id="rId3"/>
    <p:sldId id="283" r:id="rId4"/>
    <p:sldId id="304" r:id="rId5"/>
    <p:sldId id="290" r:id="rId6"/>
    <p:sldId id="285" r:id="rId7"/>
    <p:sldId id="291" r:id="rId8"/>
    <p:sldId id="305" r:id="rId9"/>
    <p:sldId id="306" r:id="rId10"/>
    <p:sldId id="286" r:id="rId11"/>
    <p:sldId id="294" r:id="rId12"/>
    <p:sldId id="308" r:id="rId13"/>
    <p:sldId id="309" r:id="rId14"/>
    <p:sldId id="287" r:id="rId15"/>
    <p:sldId id="311" r:id="rId16"/>
    <p:sldId id="317" r:id="rId17"/>
    <p:sldId id="315" r:id="rId18"/>
    <p:sldId id="316" r:id="rId19"/>
    <p:sldId id="318" r:id="rId20"/>
    <p:sldId id="319" r:id="rId21"/>
    <p:sldId id="28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C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05" autoAdjust="0"/>
    <p:restoredTop sz="94660"/>
  </p:normalViewPr>
  <p:slideViewPr>
    <p:cSldViewPr snapToGrid="0">
      <p:cViewPr varScale="1">
        <p:scale>
          <a:sx n="86" d="100"/>
          <a:sy n="86" d="100"/>
        </p:scale>
        <p:origin x="23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288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DBEE5-1F49-4E21-AA75-C1EB99554DBB}" type="datetimeFigureOut">
              <a:rPr lang="zh-CN" altLang="en-US" smtClean="0"/>
              <a:t>2020/5/26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DF900-46A4-4B55-A06F-548409280F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605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7A637-8712-4E20-957A-998EEAA86395}" type="datetimeFigureOut">
              <a:rPr lang="zh-CN" altLang="en-US" smtClean="0"/>
              <a:t>2020/5/26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03211-B18B-477D-A05F-14E4BC872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4887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774680" y="6356350"/>
            <a:ext cx="1437640" cy="365125"/>
          </a:xfrm>
        </p:spPr>
        <p:txBody>
          <a:bodyPr/>
          <a:lstStyle>
            <a:lvl1pPr algn="ctr">
              <a:defRPr sz="1800"/>
            </a:lvl1pPr>
          </a:lstStyle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5" name="灯片编号占位符 3"/>
          <p:cNvSpPr txBox="1">
            <a:spLocks/>
          </p:cNvSpPr>
          <p:nvPr userDrawn="1"/>
        </p:nvSpPr>
        <p:spPr>
          <a:xfrm>
            <a:off x="10495280" y="6356349"/>
            <a:ext cx="14376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     页</a:t>
            </a:r>
          </a:p>
        </p:txBody>
      </p:sp>
    </p:spTree>
    <p:extLst>
      <p:ext uri="{BB962C8B-B14F-4D97-AF65-F5344CB8AC3E}">
        <p14:creationId xmlns:p14="http://schemas.microsoft.com/office/powerpoint/2010/main" val="2251331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471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563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471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471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03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47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2" r:id="rId4"/>
    <p:sldLayoutId id="2147483660" r:id="rId5"/>
    <p:sldLayoutId id="214748365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1468322"/>
            <a:ext cx="12192000" cy="382276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8"/>
          <p:cNvSpPr txBox="1">
            <a:spLocks noChangeArrowheads="1"/>
          </p:cNvSpPr>
          <p:nvPr/>
        </p:nvSpPr>
        <p:spPr bwMode="auto">
          <a:xfrm>
            <a:off x="2273694" y="2888139"/>
            <a:ext cx="76446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三维模型最优视图生成技术研究</a:t>
            </a:r>
            <a:endParaRPr lang="zh-CN" altLang="en-US" sz="40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9"/>
          <p:cNvSpPr>
            <a:spLocks noChangeArrowheads="1"/>
          </p:cNvSpPr>
          <p:nvPr/>
        </p:nvSpPr>
        <p:spPr bwMode="auto">
          <a:xfrm>
            <a:off x="2806883" y="3670637"/>
            <a:ext cx="6516687" cy="7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</a:rPr>
              <a:t>答辩人：元培学院 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</a:rPr>
              <a:t>2016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</a:rPr>
              <a:t>级 黄道吉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Arial" pitchFamily="34" charset="0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</a:rPr>
              <a:t>指导老师：连宙辉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Arial" pitchFamily="34" charset="0"/>
            </a:endParaRPr>
          </a:p>
        </p:txBody>
      </p:sp>
      <p:sp>
        <p:nvSpPr>
          <p:cNvPr id="21" name="文本框 10"/>
          <p:cNvSpPr txBox="1">
            <a:spLocks noChangeArrowheads="1"/>
          </p:cNvSpPr>
          <p:nvPr/>
        </p:nvSpPr>
        <p:spPr bwMode="auto">
          <a:xfrm>
            <a:off x="4236426" y="4612006"/>
            <a:ext cx="3657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本科生毕业论文</a:t>
            </a:r>
          </a:p>
        </p:txBody>
      </p:sp>
      <p:sp>
        <p:nvSpPr>
          <p:cNvPr id="22" name="圆角矩形 11"/>
          <p:cNvSpPr>
            <a:spLocks noChangeArrowheads="1"/>
          </p:cNvSpPr>
          <p:nvPr/>
        </p:nvSpPr>
        <p:spPr bwMode="auto">
          <a:xfrm>
            <a:off x="4267200" y="4547712"/>
            <a:ext cx="3657600" cy="496887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40" y="1758407"/>
            <a:ext cx="1055120" cy="105512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336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7053">
        <p:split orient="vert"/>
      </p:transition>
    </mc:Choice>
    <mc:Fallback xmlns="">
      <p:transition spd="slow" advTm="7053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 Placeholder 3"/>
          <p:cNvSpPr txBox="1">
            <a:spLocks/>
          </p:cNvSpPr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lang="en-US" sz="115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文本框 58"/>
          <p:cNvSpPr txBox="1"/>
          <p:nvPr/>
        </p:nvSpPr>
        <p:spPr>
          <a:xfrm>
            <a:off x="3363007" y="3346450"/>
            <a:ext cx="3173890" cy="58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方法介绍</a:t>
            </a:r>
          </a:p>
        </p:txBody>
      </p:sp>
      <p:sp>
        <p:nvSpPr>
          <p:cNvPr id="34" name="文本框 59"/>
          <p:cNvSpPr txBox="1"/>
          <p:nvPr/>
        </p:nvSpPr>
        <p:spPr>
          <a:xfrm>
            <a:off x="3363005" y="2773364"/>
            <a:ext cx="233031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Three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等腰三角形 34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6" name="等腰三角形 35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7" name="等腰三角形 36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8" name="等腰三角形 37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9" name="等腰三角形 38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40" name="椭圆 39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41" name="椭圆 40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42" name="椭圆 41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43" name="等腰三角形 42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44" name="等腰三角形 43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cxnSp>
        <p:nvCxnSpPr>
          <p:cNvPr id="45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75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41">
        <p:split orient="vert"/>
      </p:transition>
    </mc:Choice>
    <mc:Fallback xmlns="">
      <p:transition spd="slow" advTm="1741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方法介绍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实验原理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776046"/>
            <a:ext cx="51991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优化目标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——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仿照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VAE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，变分下界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endParaRPr lang="zh-CN" altLang="en-US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FD7FA2-B68F-4720-B87D-AC8544D499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87" y="2237672"/>
            <a:ext cx="1536276" cy="6892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A21588-6A93-4486-9387-B816A77A2B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52"/>
          <a:stretch/>
        </p:blipFill>
        <p:spPr>
          <a:xfrm>
            <a:off x="896814" y="3522918"/>
            <a:ext cx="4334564" cy="20534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236B3BB-F698-4CCC-862E-B72956B168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86"/>
          <a:stretch/>
        </p:blipFill>
        <p:spPr>
          <a:xfrm>
            <a:off x="896814" y="5576401"/>
            <a:ext cx="4334564" cy="40229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F5EAD2A-62B3-4CFA-B7E2-52AB4A45FA58}"/>
              </a:ext>
            </a:extLst>
          </p:cNvPr>
          <p:cNvSpPr txBox="1"/>
          <p:nvPr/>
        </p:nvSpPr>
        <p:spPr>
          <a:xfrm>
            <a:off x="6096000" y="2125401"/>
            <a:ext cx="519918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隐变量之间互相独立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仅重构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图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像并不足够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新视角生成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材质迁移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8F3FDEF-A85A-48CE-A4D2-3D98C9F9E0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849" y="3260019"/>
            <a:ext cx="6596151" cy="159640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D073144-F87D-4CFE-B483-2646D68AEC8D}"/>
              </a:ext>
            </a:extLst>
          </p:cNvPr>
          <p:cNvSpPr txBox="1"/>
          <p:nvPr/>
        </p:nvSpPr>
        <p:spPr>
          <a:xfrm>
            <a:off x="6096000" y="4907184"/>
            <a:ext cx="51991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最优视角选择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信息最多的视角：在重构视图的意义下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57C4C82-AE14-40F8-B810-D00E586CFC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624" y="5576401"/>
            <a:ext cx="4451794" cy="3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18202"/>
      </p:ext>
    </p:extLst>
  </p:cSld>
  <p:clrMapOvr>
    <a:masterClrMapping/>
  </p:clrMapOvr>
  <p:transition spd="med" advTm="45462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方法介绍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实现细节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599532"/>
            <a:ext cx="5199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需要实现的映射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编码器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提取视角无关的材质信息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视角拼接在图片后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全局池化，全连接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-&gt;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全局特征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ADA42E-20B9-4365-82A7-0FB00F0FE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50" y="1619909"/>
            <a:ext cx="5933103" cy="42075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F92A73-1C13-413F-B5A1-50A9A0B3F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46" y="3429000"/>
            <a:ext cx="9754934" cy="339283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355E91E-10ED-44EB-9E97-9E02D5E033AC}"/>
              </a:ext>
            </a:extLst>
          </p:cNvPr>
          <p:cNvSpPr txBox="1"/>
          <p:nvPr/>
        </p:nvSpPr>
        <p:spPr>
          <a:xfrm>
            <a:off x="6096000" y="1665587"/>
            <a:ext cx="519918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判别器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弥补缺失的监督数据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拟合符合训练目标的分布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高质量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/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真实性图片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具有特定材质图片：成对输入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endParaRPr lang="zh-CN" altLang="en-US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3D186F-AC6A-4121-B3EB-CDF2CA8B00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49" y="1694176"/>
            <a:ext cx="5933104" cy="3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96311"/>
      </p:ext>
    </p:extLst>
  </p:cSld>
  <p:clrMapOvr>
    <a:masterClrMapping/>
  </p:clrMapOvr>
  <p:transition spd="med" advTm="45462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方法介绍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实现细节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3" y="1599532"/>
            <a:ext cx="569041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需要实现的映射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生成器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观察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用编码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-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解码网络实现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编码部分提取出内容信息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解码部分渲染目标图像：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SPADE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位置信息：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CoordConv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endParaRPr lang="zh-CN" altLang="en-US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1A44671-09AA-40CA-9A4E-BAFDB3E567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21"/>
          <a:stretch/>
        </p:blipFill>
        <p:spPr>
          <a:xfrm>
            <a:off x="7318621" y="2593246"/>
            <a:ext cx="3633264" cy="430331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6DB38E7-4CF8-4362-AECF-CCA5E00E9E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246" y="4336288"/>
            <a:ext cx="2939808" cy="238518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022B030-0A34-4EB5-9F2D-863BF41089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993" y="1677679"/>
            <a:ext cx="5933104" cy="346487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864C612-5ABA-4287-A9AF-6794DDE328EF}"/>
              </a:ext>
            </a:extLst>
          </p:cNvPr>
          <p:cNvSpPr/>
          <p:nvPr/>
        </p:nvSpPr>
        <p:spPr>
          <a:xfrm>
            <a:off x="3202150" y="1667945"/>
            <a:ext cx="2604290" cy="372717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50C80EFB-3AC4-43DE-A882-FE6A1AECCD1E}"/>
              </a:ext>
            </a:extLst>
          </p:cNvPr>
          <p:cNvSpPr/>
          <p:nvPr/>
        </p:nvSpPr>
        <p:spPr>
          <a:xfrm>
            <a:off x="7444740" y="1665585"/>
            <a:ext cx="1690513" cy="375077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689489-EEA7-4678-A544-ACA2D3D9B2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57" y="2427113"/>
            <a:ext cx="2888230" cy="2438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A88E8C-30A4-42C5-8B2E-BFCC99FF15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58" y="2430923"/>
            <a:ext cx="2331922" cy="2362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2BB785-5FBD-4AD4-B961-C4BAB35BC3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0" y="2385199"/>
            <a:ext cx="1333616" cy="3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85038"/>
      </p:ext>
    </p:extLst>
  </p:cSld>
  <p:clrMapOvr>
    <a:masterClrMapping/>
  </p:clrMapOvr>
  <p:transition spd="med" advTm="45462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9" name="文本框 58"/>
          <p:cNvSpPr txBox="1"/>
          <p:nvPr/>
        </p:nvSpPr>
        <p:spPr>
          <a:xfrm>
            <a:off x="3363007" y="3346450"/>
            <a:ext cx="3173890" cy="58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20" name="文本框 59"/>
          <p:cNvSpPr txBox="1"/>
          <p:nvPr/>
        </p:nvSpPr>
        <p:spPr>
          <a:xfrm>
            <a:off x="3363005" y="2773364"/>
            <a:ext cx="209826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Four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等腰三角形 20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2" name="等腰三角形 21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3" name="等腰三角形 22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4" name="等腰三角形 23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5" name="等腰三角形 24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6" name="椭圆 25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7" name="椭圆 26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8" name="椭圆 27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9" name="等腰三角形 28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0" name="等腰三角形 29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cxnSp>
        <p:nvCxnSpPr>
          <p:cNvPr id="31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21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83">
        <p:split orient="vert"/>
      </p:transition>
    </mc:Choice>
    <mc:Fallback xmlns="">
      <p:transition spd="slow" advTm="683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实验结果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776046"/>
            <a:ext cx="10374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与视角生成经典方法比较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AF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：预测原图到目标图片的流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mv3d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：直接生成像素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定性定量结果有优势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能够生成原图中缺失的像素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生成图像更加清晰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0B99B7-5426-4D7D-9A48-3227AC6D5182}"/>
              </a:ext>
            </a:extLst>
          </p:cNvPr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视角生成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52DBE6-6B3F-4456-8357-021747A722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87" y="4396370"/>
            <a:ext cx="2887757" cy="19599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90C5B4-CE39-4D83-AAD2-CD1158333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85" y="1932852"/>
            <a:ext cx="5989456" cy="442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4981"/>
      </p:ext>
    </p:extLst>
  </p:cSld>
  <p:clrMapOvr>
    <a:masterClrMapping/>
  </p:clrMapOvr>
  <p:transition spd="med" advTm="19908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实验结果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776046"/>
            <a:ext cx="103749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材质迁移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能够迁移基本的材质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细节有不足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各种改进有效性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0B99B7-5426-4D7D-9A48-3227AC6D5182}"/>
              </a:ext>
            </a:extLst>
          </p:cNvPr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材质迁移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139F20-B7C3-4D37-8C5F-9A0964E400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64"/>
          <a:stretch/>
        </p:blipFill>
        <p:spPr>
          <a:xfrm>
            <a:off x="594503" y="5853194"/>
            <a:ext cx="4347146" cy="4691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EC16A7F-85F9-4813-950E-F3A0CF4EC1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49"/>
          <a:stretch/>
        </p:blipFill>
        <p:spPr>
          <a:xfrm>
            <a:off x="594503" y="4365132"/>
            <a:ext cx="4347146" cy="14461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EC158A-C4BB-421F-A6B7-0D53DC3411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 r="-1"/>
          <a:stretch/>
        </p:blipFill>
        <p:spPr>
          <a:xfrm>
            <a:off x="5335480" y="1919700"/>
            <a:ext cx="6412987" cy="443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7949"/>
      </p:ext>
    </p:extLst>
  </p:cSld>
  <p:clrMapOvr>
    <a:masterClrMapping/>
  </p:clrMapOvr>
  <p:transition spd="med" advTm="19908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实验结果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776046"/>
            <a:ext cx="103749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最优视角：包含信息最多的视角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重构其他视图误差最小的视角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考虑到材质信息也没有忽略内容的影响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0B99B7-5426-4D7D-9A48-3227AC6D5182}"/>
              </a:ext>
            </a:extLst>
          </p:cNvPr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最优视角选择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77A806-F17A-446E-A46D-E1389553C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86" y="3078799"/>
            <a:ext cx="9624894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39613"/>
      </p:ext>
    </p:extLst>
  </p:cSld>
  <p:clrMapOvr>
    <a:masterClrMapping/>
  </p:clrMapOvr>
  <p:transition spd="med" advTm="19908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实验结果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776046"/>
            <a:ext cx="103749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最优视角：包含信息最多的视角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重构其他视图误差最小的视角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考虑到材质信息也没有忽略内容的影响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分离隐变量使得这种定义有意义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0B99B7-5426-4D7D-9A48-3227AC6D5182}"/>
              </a:ext>
            </a:extLst>
          </p:cNvPr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最优视角选择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3C744D-E2A4-4132-8A85-ACEFF757B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283" y="2294217"/>
            <a:ext cx="5638217" cy="40621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1C597D-8EF0-4657-AFF0-8B0C6FBAC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66" y="3278559"/>
            <a:ext cx="4096609" cy="307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60085"/>
      </p:ext>
    </p:extLst>
  </p:cSld>
  <p:clrMapOvr>
    <a:masterClrMapping/>
  </p:clrMapOvr>
  <p:transition spd="med" advTm="19908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实验结果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776046"/>
            <a:ext cx="103749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真实图片：迁移视角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/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材质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提供自定义最优视角的选项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真实图片精修提高效果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0B99B7-5426-4D7D-9A48-3227AC6D5182}"/>
              </a:ext>
            </a:extLst>
          </p:cNvPr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真实图片输入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38E4FD-4CCE-4900-9802-AFF7C1A60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067" y="1776047"/>
            <a:ext cx="5761671" cy="45803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79A9BC-DCC7-4378-BC06-AB71BEFB95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14" y="3780785"/>
            <a:ext cx="4276353" cy="257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1037"/>
      </p:ext>
    </p:extLst>
  </p:cSld>
  <p:clrMapOvr>
    <a:masterClrMapping/>
  </p:clrMapOvr>
  <p:transition spd="med" advTm="19908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等腰三角形 20"/>
          <p:cNvSpPr/>
          <p:nvPr/>
        </p:nvSpPr>
        <p:spPr>
          <a:xfrm>
            <a:off x="2506664" y="2681289"/>
            <a:ext cx="1895475" cy="163512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44000" anchor="ctr"/>
          <a:lstStyle/>
          <a:p>
            <a:pPr algn="ctr">
              <a:defRPr/>
            </a:pPr>
            <a:r>
              <a:rPr lang="zh-CN" altLang="en-US" sz="36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</a:p>
        </p:txBody>
      </p:sp>
      <p:sp>
        <p:nvSpPr>
          <p:cNvPr id="22" name="等腰三角形 21"/>
          <p:cNvSpPr/>
          <p:nvPr/>
        </p:nvSpPr>
        <p:spPr>
          <a:xfrm>
            <a:off x="2287589" y="2422525"/>
            <a:ext cx="2333625" cy="2012950"/>
          </a:xfrm>
          <a:prstGeom prst="triangle">
            <a:avLst/>
          </a:prstGeom>
          <a:noFill/>
          <a:ln>
            <a:solidFill>
              <a:schemeClr val="accent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23" name="直接连接符 22"/>
          <p:cNvCxnSpPr>
            <a:endCxn id="22" idx="0"/>
          </p:cNvCxnSpPr>
          <p:nvPr/>
        </p:nvCxnSpPr>
        <p:spPr>
          <a:xfrm>
            <a:off x="3454400" y="1"/>
            <a:ext cx="0" cy="2422525"/>
          </a:xfrm>
          <a:prstGeom prst="line">
            <a:avLst/>
          </a:prstGeom>
          <a:ln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3454400" y="4448175"/>
            <a:ext cx="0" cy="2413000"/>
          </a:xfrm>
          <a:prstGeom prst="line">
            <a:avLst/>
          </a:prstGeom>
          <a:ln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11"/>
          <p:cNvSpPr txBox="1">
            <a:spLocks noChangeArrowheads="1"/>
          </p:cNvSpPr>
          <p:nvPr/>
        </p:nvSpPr>
        <p:spPr bwMode="auto">
          <a:xfrm>
            <a:off x="5897564" y="1789112"/>
            <a:ext cx="4244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5521326" y="1601789"/>
            <a:ext cx="498475" cy="649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13"/>
          <p:cNvSpPr txBox="1">
            <a:spLocks noChangeArrowheads="1"/>
          </p:cNvSpPr>
          <p:nvPr/>
        </p:nvSpPr>
        <p:spPr bwMode="auto">
          <a:xfrm>
            <a:off x="5322888" y="1312864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1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28" name="文本框 15"/>
          <p:cNvSpPr txBox="1">
            <a:spLocks noChangeArrowheads="1"/>
          </p:cNvSpPr>
          <p:nvPr/>
        </p:nvSpPr>
        <p:spPr bwMode="auto">
          <a:xfrm>
            <a:off x="5897564" y="2887662"/>
            <a:ext cx="4244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相关工作</a:t>
            </a: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5521326" y="2698751"/>
            <a:ext cx="498475" cy="6508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17"/>
          <p:cNvSpPr txBox="1">
            <a:spLocks noChangeArrowheads="1"/>
          </p:cNvSpPr>
          <p:nvPr/>
        </p:nvSpPr>
        <p:spPr bwMode="auto">
          <a:xfrm>
            <a:off x="5322888" y="2409826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2</a:t>
            </a:r>
            <a:endParaRPr lang="zh-CN" altLang="en-US" sz="400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31" name="文本框 19"/>
          <p:cNvSpPr txBox="1">
            <a:spLocks noChangeArrowheads="1"/>
          </p:cNvSpPr>
          <p:nvPr/>
        </p:nvSpPr>
        <p:spPr bwMode="auto">
          <a:xfrm>
            <a:off x="5897564" y="3986212"/>
            <a:ext cx="4244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方法介绍</a:t>
            </a: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5521326" y="3797301"/>
            <a:ext cx="498475" cy="6508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21"/>
          <p:cNvSpPr txBox="1">
            <a:spLocks noChangeArrowheads="1"/>
          </p:cNvSpPr>
          <p:nvPr/>
        </p:nvSpPr>
        <p:spPr bwMode="auto">
          <a:xfrm>
            <a:off x="5322888" y="3508376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3</a:t>
            </a:r>
            <a:endParaRPr lang="zh-CN" altLang="en-US" sz="400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34" name="文本框 23"/>
          <p:cNvSpPr txBox="1">
            <a:spLocks noChangeArrowheads="1"/>
          </p:cNvSpPr>
          <p:nvPr/>
        </p:nvSpPr>
        <p:spPr bwMode="auto">
          <a:xfrm>
            <a:off x="5897564" y="5084762"/>
            <a:ext cx="4244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5521326" y="4895850"/>
            <a:ext cx="498475" cy="64928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25"/>
          <p:cNvSpPr txBox="1">
            <a:spLocks noChangeArrowheads="1"/>
          </p:cNvSpPr>
          <p:nvPr/>
        </p:nvSpPr>
        <p:spPr bwMode="auto">
          <a:xfrm>
            <a:off x="5322888" y="4606926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4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0346599"/>
      </p:ext>
    </p:extLst>
  </p:cSld>
  <p:clrMapOvr>
    <a:masterClrMapping/>
  </p:clrMapOvr>
  <p:transition spd="med" advTm="18876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总结与展望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776046"/>
            <a:ext cx="103749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本文的贡献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提出了新的生成三维模型视图的方法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提出了新的选择最优视角的方法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实验证明这种方法的有效性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258C50-DF59-4070-AD9C-A01F7DC86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044" y="1776046"/>
            <a:ext cx="5989456" cy="442349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A5A4A7A-F92A-4114-85C4-4A4AD3A4C75F}"/>
              </a:ext>
            </a:extLst>
          </p:cNvPr>
          <p:cNvSpPr txBox="1"/>
          <p:nvPr/>
        </p:nvSpPr>
        <p:spPr>
          <a:xfrm>
            <a:off x="760934" y="4026077"/>
            <a:ext cx="1037492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本文的不足：只提取全局材质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像素生成方法的通病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细粒度特征停留在浅层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可能的改进：结合流方法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模型结构有优化空间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图片上色结果辅助模型上色</a:t>
            </a:r>
          </a:p>
        </p:txBody>
      </p:sp>
    </p:spTree>
    <p:extLst>
      <p:ext uri="{BB962C8B-B14F-4D97-AF65-F5344CB8AC3E}">
        <p14:creationId xmlns:p14="http://schemas.microsoft.com/office/powerpoint/2010/main" val="2592712288"/>
      </p:ext>
    </p:extLst>
  </p:cSld>
  <p:clrMapOvr>
    <a:masterClrMapping/>
  </p:clrMapOvr>
  <p:transition spd="med" advTm="19908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8792" y="1468322"/>
            <a:ext cx="12192000" cy="38862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8"/>
          <p:cNvSpPr txBox="1">
            <a:spLocks noChangeArrowheads="1"/>
          </p:cNvSpPr>
          <p:nvPr/>
        </p:nvSpPr>
        <p:spPr bwMode="auto">
          <a:xfrm>
            <a:off x="1056119" y="2313751"/>
            <a:ext cx="104104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66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请您批评指正，谢谢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725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81063">
        <p:split orient="vert"/>
      </p:transition>
    </mc:Choice>
    <mc:Fallback xmlns="">
      <p:transition spd="slow" advTm="81063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" name="文本框 58"/>
          <p:cNvSpPr txBox="1"/>
          <p:nvPr/>
        </p:nvSpPr>
        <p:spPr>
          <a:xfrm>
            <a:off x="3363007" y="3346450"/>
            <a:ext cx="3173890" cy="58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</a:p>
        </p:txBody>
      </p:sp>
      <p:sp>
        <p:nvSpPr>
          <p:cNvPr id="5" name="文本框 59"/>
          <p:cNvSpPr txBox="1"/>
          <p:nvPr/>
        </p:nvSpPr>
        <p:spPr>
          <a:xfrm>
            <a:off x="3363005" y="2773364"/>
            <a:ext cx="200048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One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等腰三角形 5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7" name="等腰三角形 6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8" name="等腰三角形 7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9" name="等腰三角形 8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0" name="等腰三角形 9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1" name="椭圆 10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12" name="椭圆 11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13" name="椭圆 12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14" name="等腰三角形 13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5" name="等腰三角形 14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cxnSp>
        <p:nvCxnSpPr>
          <p:cNvPr id="16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091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58">
        <p:split orient="vert"/>
      </p:transition>
    </mc:Choice>
    <mc:Fallback xmlns="">
      <p:transition spd="slow" advTm="258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研究背景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951345" y="2096285"/>
            <a:ext cx="103925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三维模型被广泛应用，但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数据集可视化并不理想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检索模型仍很费力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88A73D4-24D6-45CE-BD2E-757FEFF37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43" y="3429000"/>
            <a:ext cx="2199074" cy="26388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308031F-D4AF-4DB7-89DC-8C35DC3CB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341" y="3428999"/>
            <a:ext cx="2199074" cy="26388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DEFFB8-FEA5-4D7D-AE80-10CC33C1149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4" r="12150"/>
          <a:stretch/>
        </p:blipFill>
        <p:spPr>
          <a:xfrm>
            <a:off x="951345" y="3428999"/>
            <a:ext cx="4860074" cy="31171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3872014-2BF7-48BC-A9A4-8C5E5E3531E6}"/>
              </a:ext>
            </a:extLst>
          </p:cNvPr>
          <p:cNvSpPr txBox="1"/>
          <p:nvPr/>
        </p:nvSpPr>
        <p:spPr>
          <a:xfrm>
            <a:off x="6096000" y="2096286"/>
            <a:ext cx="51446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生成最优视图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现有方法只基于几何信息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没有考虑到材质的影响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6743473"/>
      </p:ext>
    </p:extLst>
  </p:cSld>
  <p:clrMapOvr>
    <a:masterClrMapping/>
  </p:clrMapOvr>
  <p:transition spd="med" advTm="44249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研究内容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3" y="1776046"/>
            <a:ext cx="7217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生成三维模型最优二维视图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基于新视角生成模型，分离材质与内容隐变量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能条件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/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非条件生成真实性材质的二维视图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用重构其他视图误差衡量视图的信息，选取最优视角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3A7FFB-A087-4261-B26E-5E6008D63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13" y="3328640"/>
            <a:ext cx="9754934" cy="33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21291"/>
      </p:ext>
    </p:extLst>
  </p:cSld>
  <p:clrMapOvr>
    <a:masterClrMapping/>
  </p:clrMapOvr>
  <p:transition spd="med" advTm="54945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9" name="文本框 58"/>
          <p:cNvSpPr txBox="1"/>
          <p:nvPr/>
        </p:nvSpPr>
        <p:spPr>
          <a:xfrm>
            <a:off x="3363007" y="3346450"/>
            <a:ext cx="31738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相关工作</a:t>
            </a:r>
          </a:p>
        </p:txBody>
      </p:sp>
      <p:sp>
        <p:nvSpPr>
          <p:cNvPr id="20" name="文本框 59"/>
          <p:cNvSpPr txBox="1"/>
          <p:nvPr/>
        </p:nvSpPr>
        <p:spPr>
          <a:xfrm>
            <a:off x="3363005" y="2773364"/>
            <a:ext cx="201189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Two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等腰三角形 20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2" name="等腰三角形 21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3" name="等腰三角形 22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4" name="等腰三角形 23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5" name="等腰三角形 24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6" name="椭圆 25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7" name="椭圆 26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8" name="椭圆 27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9" name="等腰三角形 28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0" name="等腰三角形 29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cxnSp>
        <p:nvCxnSpPr>
          <p:cNvPr id="31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4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16">
        <p:split orient="vert"/>
      </p:transition>
    </mc:Choice>
    <mc:Fallback xmlns="">
      <p:transition spd="slow" advTm="316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相关工作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最优视角选择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468269"/>
            <a:ext cx="1037492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图形学方法求解最优视角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最优视角被定义为信息最多的视角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二维视图：视角熵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网格顶点：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Mesh Saliency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没有考虑到材质信息的影响，对建模方式敏感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2444A6-38C6-4D18-9D4A-09954ACD1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77" y="3696960"/>
            <a:ext cx="2199074" cy="26388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AFB6A3-121B-4F92-854E-D064378CE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775" y="3696959"/>
            <a:ext cx="2199074" cy="26388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A53F9D-584C-4D07-9B57-7AD2B1734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25" y="1414847"/>
            <a:ext cx="4442713" cy="494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48745"/>
      </p:ext>
    </p:extLst>
  </p:cSld>
  <p:clrMapOvr>
    <a:masterClrMapping/>
  </p:clrMapOvr>
  <p:transition spd="med" advTm="32462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相关工作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新视角生成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760934" y="1599532"/>
            <a:ext cx="1037492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给定一个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/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多个视角生成新视角下视图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非良定义问题，需要先验知识和正则化项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感知损失函数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GAN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损失函数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视角无关三维信息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基于学习方法：看成图像生成任务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预测流：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appearance flow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直接生成每一个像素：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mv3d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B74312-FC16-43D2-B97C-C291F1250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620" y="2798705"/>
            <a:ext cx="6646380" cy="323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40113"/>
      </p:ext>
    </p:extLst>
  </p:cSld>
  <p:clrMapOvr>
    <a:masterClrMapping/>
  </p:clrMapOvr>
  <p:transition spd="med" advTm="32462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相关工作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材质迁移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908538" y="1599532"/>
            <a:ext cx="1037492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给定内容图片和材质信息，生成融合二者的图片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材质信息提取自图片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/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随机采样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没有成对监督数据：需要正则项分离材质和内容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预训练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VGG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：低层内容 高层材质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循环损失函数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设计独特的判别器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应用在三维模型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直接生成面片颜色：预定义拓扑结构，可微分渲染器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深度图上色：可利用图像领域方法，保留三维信息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878A09-4A87-46DE-84A1-D78252AF40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87" y="4492632"/>
            <a:ext cx="8383480" cy="229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12014"/>
      </p:ext>
    </p:extLst>
  </p:cSld>
  <p:clrMapOvr>
    <a:masterClrMapping/>
  </p:clrMapOvr>
  <p:transition spd="med" advTm="32462">
    <p:pull/>
  </p:transition>
</p:sld>
</file>

<file path=ppt/theme/theme1.xml><?xml version="1.0" encoding="utf-8"?>
<a:theme xmlns:a="http://schemas.openxmlformats.org/drawingml/2006/main" name="清风素材 https://12sc.taobao.com">
  <a:themeElements>
    <a:clrScheme name="自定义 7">
      <a:dk1>
        <a:srgbClr val="8B0012"/>
      </a:dk1>
      <a:lt1>
        <a:srgbClr val="FFFFFF"/>
      </a:lt1>
      <a:dk2>
        <a:srgbClr val="8B0012"/>
      </a:dk2>
      <a:lt2>
        <a:srgbClr val="F0F0F0"/>
      </a:lt2>
      <a:accent1>
        <a:srgbClr val="C00000"/>
      </a:accent1>
      <a:accent2>
        <a:srgbClr val="8B0012"/>
      </a:accent2>
      <a:accent3>
        <a:srgbClr val="C00000"/>
      </a:accent3>
      <a:accent4>
        <a:srgbClr val="8B0012"/>
      </a:accent4>
      <a:accent5>
        <a:srgbClr val="8B0012"/>
      </a:accent5>
      <a:accent6>
        <a:srgbClr val="FFB4BE"/>
      </a:accent6>
      <a:hlink>
        <a:srgbClr val="450009"/>
      </a:hlink>
      <a:folHlink>
        <a:srgbClr val="BFBFB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2252</TotalTime>
  <Words>704</Words>
  <Application>Microsoft Office PowerPoint</Application>
  <PresentationFormat>宽屏</PresentationFormat>
  <Paragraphs>166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方正兰亭粗黑_GBK</vt:lpstr>
      <vt:lpstr>黑体</vt:lpstr>
      <vt:lpstr>华康俪金黑W8</vt:lpstr>
      <vt:lpstr>宋体</vt:lpstr>
      <vt:lpstr>微软雅黑</vt:lpstr>
      <vt:lpstr>Arial</vt:lpstr>
      <vt:lpstr>Calibri</vt:lpstr>
      <vt:lpstr>Symbol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hdj0803@qq.com</cp:lastModifiedBy>
  <cp:revision>177</cp:revision>
  <dcterms:created xsi:type="dcterms:W3CDTF">2015-05-06T09:02:23Z</dcterms:created>
  <dcterms:modified xsi:type="dcterms:W3CDTF">2020-05-26T05:42:22Z</dcterms:modified>
</cp:coreProperties>
</file>